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521" r:id="rId2"/>
    <p:sldId id="273" r:id="rId3"/>
    <p:sldId id="272" r:id="rId4"/>
    <p:sldId id="271" r:id="rId5"/>
    <p:sldId id="276" r:id="rId6"/>
    <p:sldId id="530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524DE8-5414-45CF-BD61-8E6035BB7D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(263)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0D356-0B4D-40FB-8C8C-FC7B2780B2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6/16/2021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7175C-1101-47D9-ADD2-3F26B39892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C36E8C-7078-4366-B8B7-D9AAB79AA8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DD6F2-ACA1-426D-BB0E-A6B4E9F8EE51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16642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(263)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6/16/2021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23514DB-A492-40D0-B001-2CE1BED3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329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88032-6C45-4815-AA57-3E55D7B89EF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6/16/2021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1546D-1013-4721-98FE-0A197A42F1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557D226-0100-4D30-8CD2-AE0941F0289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(263)</a:t>
            </a:r>
          </a:p>
        </p:txBody>
      </p:sp>
    </p:spTree>
    <p:extLst>
      <p:ext uri="{BB962C8B-B14F-4D97-AF65-F5344CB8AC3E}">
        <p14:creationId xmlns:p14="http://schemas.microsoft.com/office/powerpoint/2010/main" val="17349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6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4" y="447503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92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61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759997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6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6970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1259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64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70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9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05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62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5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31656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37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91864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7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0" y="33505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8" y="33030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7" y="147693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31" y="1482010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83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273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95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04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1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6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6/19/2021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80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3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04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0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3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4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9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5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8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90623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69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6/19/2021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7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107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1640">
          <p15:clr>
            <a:srgbClr val="F26B43"/>
          </p15:clr>
        </p15:guide>
        <p15:guide id="10" pos="222">
          <p15:clr>
            <a:srgbClr val="F26B43"/>
          </p15:clr>
        </p15:guide>
        <p15:guide id="11" pos="2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592449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15:</a:t>
            </a:r>
            <a:br>
              <a:rPr lang="en-US" dirty="0"/>
            </a:br>
            <a:r>
              <a:rPr lang="en-US" dirty="0"/>
              <a:t>The Good Samaritan and the Feast of Dedication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753989"/>
          </a:xfrm>
        </p:spPr>
        <p:txBody>
          <a:bodyPr>
            <a:spAutoFit/>
          </a:bodyPr>
          <a:lstStyle/>
          <a:p>
            <a:r>
              <a:rPr lang="en-US" sz="2000" dirty="0"/>
              <a:t>Prayer Taught And Encouraged. (Luke 11:1-13)</a:t>
            </a:r>
          </a:p>
          <a:p>
            <a:r>
              <a:rPr lang="en-US" sz="2000" dirty="0"/>
              <a:t>June 16, 2021</a:t>
            </a:r>
          </a:p>
        </p:txBody>
      </p:sp>
    </p:spTree>
    <p:extLst>
      <p:ext uri="{BB962C8B-B14F-4D97-AF65-F5344CB8AC3E}">
        <p14:creationId xmlns:p14="http://schemas.microsoft.com/office/powerpoint/2010/main" val="19852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50449" y="1484677"/>
            <a:ext cx="8408710" cy="5262979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Luke 11:1, </a:t>
            </a:r>
            <a:r>
              <a:rPr lang="en-US" sz="2800" i="1" dirty="0">
                <a:solidFill>
                  <a:schemeClr val="tx1"/>
                </a:solidFill>
              </a:rPr>
              <a:t>“And it came to pass, as he was praying in a certain place, that when he ceased, one of his disciples said unto him, </a:t>
            </a:r>
            <a:r>
              <a:rPr lang="en-US" sz="2800" b="1" i="1" dirty="0">
                <a:solidFill>
                  <a:schemeClr val="tx1"/>
                </a:solidFill>
              </a:rPr>
              <a:t>Lord, teach us to pray, even as John also taught his disciples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What Is Prayer?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Prayer </a:t>
            </a:r>
            <a:r>
              <a:rPr lang="en-US" sz="2800" dirty="0">
                <a:solidFill>
                  <a:schemeClr val="tx1"/>
                </a:solidFill>
                <a:effectLst/>
              </a:rPr>
              <a:t>is more than wishful thinking.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More than empty platitudes.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  <a:effectLst/>
              </a:rPr>
              <a:t>More than clichés.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  <a:effectLst/>
              </a:rPr>
              <a:t>It is the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heart's desire</a:t>
            </a:r>
            <a:r>
              <a:rPr lang="en-US" sz="2800" dirty="0">
                <a:solidFill>
                  <a:schemeClr val="tx1"/>
                </a:solidFill>
                <a:effectLst/>
              </a:rPr>
              <a:t> (praise, adoration, thanksgiving) </a:t>
            </a:r>
            <a:r>
              <a:rPr lang="en-US" sz="2800" b="1" i="1" dirty="0">
                <a:solidFill>
                  <a:schemeClr val="tx1"/>
                </a:solidFill>
              </a:rPr>
              <a:t>expressed to God</a:t>
            </a:r>
            <a:r>
              <a:rPr lang="en-US" sz="2800" i="1" dirty="0">
                <a:solidFill>
                  <a:schemeClr val="tx1"/>
                </a:solidFill>
              </a:rPr>
              <a:t>.” </a:t>
            </a:r>
            <a:r>
              <a:rPr lang="en-US" sz="2800" dirty="0">
                <a:solidFill>
                  <a:schemeClr val="tx1"/>
                </a:solidFill>
              </a:rPr>
              <a:t>Romans 10:1; cf. Hebrews 4:16; 1 Peter 5:7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81A2-66E5-45E5-A2F0-3F6CBD40B3A4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28700" y="113124"/>
            <a:ext cx="7200900" cy="1188018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Prayer Taught And Encouraged. (Luke 11:1-13)</a:t>
            </a:r>
            <a:endParaRPr lang="en-US" sz="40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28700" y="1484677"/>
            <a:ext cx="7677150" cy="4594078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  <a:effectLst/>
              </a:rPr>
              <a:t>There is a God. </a:t>
            </a:r>
            <a:r>
              <a:rPr lang="en-US" sz="3200" b="1" dirty="0">
                <a:solidFill>
                  <a:schemeClr val="tx1"/>
                </a:solidFill>
              </a:rPr>
              <a:t>cf. Hebrews 11:6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  <a:effectLst/>
              </a:rPr>
              <a:t>Man needs God. </a:t>
            </a:r>
            <a:r>
              <a:rPr lang="en-US" sz="3200" b="1" dirty="0">
                <a:solidFill>
                  <a:schemeClr val="tx1"/>
                </a:solidFill>
              </a:rPr>
              <a:t>cf. John 15:5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  <a:effectLst/>
              </a:rPr>
              <a:t>God hears prayer. </a:t>
            </a:r>
            <a:r>
              <a:rPr lang="en-US" sz="3200" b="1" dirty="0">
                <a:solidFill>
                  <a:schemeClr val="tx1"/>
                </a:solidFill>
              </a:rPr>
              <a:t>cf. James 4:8;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1 Peter 3:12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Psalms 65:2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O thou that hearest prayer, unto thee shall all flesh come</a:t>
            </a:r>
            <a:r>
              <a:rPr lang="en-US" sz="3200" i="1" dirty="0">
                <a:solidFill>
                  <a:schemeClr val="tx1"/>
                </a:solidFill>
              </a:rPr>
              <a:t>.”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  <a:effectLst/>
              </a:rPr>
              <a:t>God answers prayer. </a:t>
            </a:r>
            <a:r>
              <a:rPr lang="en-US" sz="3200" b="1" dirty="0">
                <a:solidFill>
                  <a:schemeClr val="tx1"/>
                </a:solidFill>
              </a:rPr>
              <a:t>Matthew 7:7-11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  <a:effectLst/>
              </a:rPr>
              <a:t>God cares for man. </a:t>
            </a:r>
            <a:r>
              <a:rPr lang="en-US" sz="3200" b="1" dirty="0">
                <a:solidFill>
                  <a:schemeClr val="tx1"/>
                </a:solidFill>
              </a:rPr>
              <a:t>1 Peter 5:7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A591-07A2-4432-8969-32ED0AAE175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42950" y="514350"/>
            <a:ext cx="8229600" cy="640175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Acknowledgments Seen In Prayer</a:t>
            </a:r>
            <a:endParaRPr lang="en-US" sz="4000" b="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4" y="1498365"/>
            <a:ext cx="8429625" cy="5262979"/>
          </a:xfr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tx1"/>
                </a:solidFill>
              </a:rPr>
              <a:t>Our Father</a:t>
            </a:r>
            <a:r>
              <a:rPr lang="en-US" sz="2800" b="1" dirty="0">
                <a:solidFill>
                  <a:schemeClr val="tx1"/>
                </a:solidFill>
              </a:rPr>
              <a:t> (Matthew 6:9) </a:t>
            </a:r>
            <a:r>
              <a:rPr lang="en-US" sz="2800" dirty="0">
                <a:solidFill>
                  <a:schemeClr val="tx1"/>
                </a:solidFill>
              </a:rPr>
              <a:t>–RELATIONSHIP. </a:t>
            </a:r>
            <a:r>
              <a:rPr lang="en-US" sz="2400" dirty="0">
                <a:solidFill>
                  <a:schemeClr val="tx1"/>
                </a:solidFill>
              </a:rPr>
              <a:t>Romans 8:16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tx1"/>
                </a:solidFill>
              </a:rPr>
              <a:t>In Heaven</a:t>
            </a:r>
            <a:r>
              <a:rPr lang="en-US" sz="2800" b="1" dirty="0">
                <a:solidFill>
                  <a:schemeClr val="tx1"/>
                </a:solidFill>
              </a:rPr>
              <a:t> (Matthew 6:9) </a:t>
            </a:r>
            <a:r>
              <a:rPr lang="en-US" sz="2800" dirty="0">
                <a:solidFill>
                  <a:schemeClr val="tx1"/>
                </a:solidFill>
              </a:rPr>
              <a:t>– OMNIPOTENCE. </a:t>
            </a:r>
            <a:r>
              <a:rPr lang="en-US" sz="2400" dirty="0">
                <a:solidFill>
                  <a:schemeClr val="tx1"/>
                </a:solidFill>
              </a:rPr>
              <a:t>Acts 17:24, 29; Psalms 14:2; 18:13; cf. Ephesians 3:20, </a:t>
            </a:r>
            <a:r>
              <a:rPr lang="en-US" sz="2400" i="1" dirty="0">
                <a:solidFill>
                  <a:schemeClr val="tx1"/>
                </a:solidFill>
              </a:rPr>
              <a:t>“Now unto him that is able to do </a:t>
            </a:r>
            <a:r>
              <a:rPr lang="en-US" sz="2800" b="1" i="1" dirty="0">
                <a:solidFill>
                  <a:schemeClr val="tx1"/>
                </a:solidFill>
              </a:rPr>
              <a:t>exceeding abundantly above</a:t>
            </a:r>
            <a:r>
              <a:rPr lang="en-US" sz="2400" i="1" dirty="0">
                <a:solidFill>
                  <a:schemeClr val="tx1"/>
                </a:solidFill>
              </a:rPr>
              <a:t> all that we ask or think, according to the power that worketh in us.”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tx1"/>
                </a:solidFill>
              </a:rPr>
              <a:t>Hallowed</a:t>
            </a:r>
            <a:r>
              <a:rPr lang="en-US" sz="2800" dirty="0">
                <a:solidFill>
                  <a:schemeClr val="tx1"/>
                </a:solidFill>
              </a:rPr>
              <a:t> – REVERENCE. Exodus 20:7; Psalms 111:9; Proverbs 14:1; Romans 1:20; </a:t>
            </a:r>
            <a:r>
              <a:rPr lang="en-US" sz="2400" dirty="0">
                <a:solidFill>
                  <a:schemeClr val="tx1"/>
                </a:solidFill>
              </a:rPr>
              <a:t>Malachi 1:6; Psalms 34:3, </a:t>
            </a:r>
            <a:r>
              <a:rPr lang="en-US" sz="2400" i="1" dirty="0">
                <a:solidFill>
                  <a:schemeClr val="tx1"/>
                </a:solidFill>
              </a:rPr>
              <a:t>“Oh magnify Jehovah with me, and let us exalt his name together.” </a:t>
            </a:r>
            <a:r>
              <a:rPr lang="en-US" sz="2400" b="1" dirty="0">
                <a:solidFill>
                  <a:schemeClr val="tx1"/>
                </a:solidFill>
              </a:rPr>
              <a:t>cf. Daniel 2:20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Psalms 145:1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1" i="1" dirty="0">
                <a:solidFill>
                  <a:schemeClr val="tx1"/>
                </a:solidFill>
              </a:rPr>
              <a:t>I will extol thee, my God, O King; and I will bless thy name for ever and ever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47" y="216821"/>
            <a:ext cx="8429625" cy="886653"/>
          </a:xfrm>
        </p:spPr>
        <p:txBody>
          <a:bodyPr wrap="square">
            <a:spAutoFit/>
          </a:bodyPr>
          <a:lstStyle/>
          <a:p>
            <a:r>
              <a:rPr lang="en-US" sz="2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Prayer. </a:t>
            </a:r>
            <a:r>
              <a:rPr lang="en-US" sz="2900" dirty="0">
                <a:solidFill>
                  <a:schemeClr val="tx1"/>
                </a:solidFill>
              </a:rPr>
              <a:t>(Luke 11:1-13; cf. Matthew 6:9-15)</a:t>
            </a:r>
            <a:br>
              <a:rPr lang="en-US" sz="2900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The voice of faith speaking to the object of faith.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83D66-9FD0-4DE2-8331-C6F2BEB7DE3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488643"/>
            <a:ext cx="8401050" cy="526297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chemeClr val="tx1"/>
                </a:solidFill>
              </a:rPr>
              <a:t>Kingdom </a:t>
            </a:r>
            <a:r>
              <a:rPr lang="en-US" sz="2800" dirty="0">
                <a:solidFill>
                  <a:schemeClr val="tx1"/>
                </a:solidFill>
              </a:rPr>
              <a:t>– RULE, 1 John 3:7, 22; 1 Peter 3:12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i="1" dirty="0">
                <a:solidFill>
                  <a:schemeClr val="tx1"/>
                </a:solidFill>
              </a:rPr>
              <a:t>“Thy kingdom come,”</a:t>
            </a:r>
            <a:r>
              <a:rPr lang="en-US" sz="2800" dirty="0">
                <a:solidFill>
                  <a:schemeClr val="tx1"/>
                </a:solidFill>
              </a:rPr>
              <a:t> is a pleading for the kingdom or church to be established. It was, </a:t>
            </a:r>
            <a:r>
              <a:rPr lang="en-US" sz="2800" u="sng" dirty="0">
                <a:solidFill>
                  <a:schemeClr val="tx1"/>
                </a:solidFill>
              </a:rPr>
              <a:t>when this was spoken</a:t>
            </a:r>
            <a:r>
              <a:rPr lang="en-US" sz="2800" dirty="0">
                <a:solidFill>
                  <a:schemeClr val="tx1"/>
                </a:solidFill>
              </a:rPr>
              <a:t>, future. Though </a:t>
            </a:r>
            <a:r>
              <a:rPr lang="en-US" sz="2800" i="1" dirty="0">
                <a:solidFill>
                  <a:schemeClr val="tx1"/>
                </a:solidFill>
              </a:rPr>
              <a:t>“at hand,”</a:t>
            </a:r>
            <a:r>
              <a:rPr lang="en-US" sz="2800" dirty="0">
                <a:solidFill>
                  <a:schemeClr val="tx1"/>
                </a:solidFill>
              </a:rPr>
              <a:t> it was yet to be established. The kingdom was established on the first Pentecost after Christ’s ascension (Acts 2; Colossians 1:13;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Hebrews 12:28).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Thy will be done</a:t>
            </a:r>
            <a:r>
              <a:rPr lang="en-US" sz="2800" i="1" dirty="0">
                <a:solidFill>
                  <a:schemeClr val="tx1"/>
                </a:solidFill>
              </a:rPr>
              <a:t>,” We should first endeavor to establish God’s will in our own hearts and then work to teach the gospel of Christ to every creature</a:t>
            </a:r>
            <a:r>
              <a:rPr lang="en-US" sz="2800" dirty="0">
                <a:solidFill>
                  <a:schemeClr val="tx1"/>
                </a:solidFill>
              </a:rPr>
              <a:t> (Mark 16:15).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49" y="579437"/>
            <a:ext cx="8401049" cy="557973"/>
          </a:xfrm>
        </p:spPr>
        <p:txBody>
          <a:bodyPr wrap="square">
            <a:spAutoFit/>
          </a:bodyPr>
          <a:lstStyle/>
          <a:p>
            <a:r>
              <a:rPr lang="en-US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Prayer. </a:t>
            </a:r>
            <a:r>
              <a:rPr lang="en-US" sz="3400" dirty="0">
                <a:solidFill>
                  <a:schemeClr val="tx1"/>
                </a:solidFill>
              </a:rPr>
              <a:t>(Luke 11:1-13; cf. Matthew 6:9-15)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83D66-9FD0-4DE2-8331-C6F2BEB7DE3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469789"/>
            <a:ext cx="8401050" cy="538609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</a:rPr>
              <a:t>Temporal needs.</a:t>
            </a:r>
            <a:r>
              <a:rPr lang="en-US" sz="3200" dirty="0">
                <a:solidFill>
                  <a:schemeClr val="tx1"/>
                </a:solidFill>
              </a:rPr>
              <a:t> Matthew 6:8, 31ff</a:t>
            </a:r>
            <a:endParaRPr lang="en-US" sz="3200" b="1" i="1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</a:rPr>
              <a:t>Daily Bread </a:t>
            </a:r>
            <a:r>
              <a:rPr lang="en-US" sz="3200" dirty="0">
                <a:solidFill>
                  <a:schemeClr val="tx1"/>
                </a:solidFill>
              </a:rPr>
              <a:t>– TRUST,</a:t>
            </a:r>
            <a:r>
              <a:rPr lang="en-US" sz="3200" i="0" dirty="0">
                <a:solidFill>
                  <a:schemeClr val="tx1"/>
                </a:solidFill>
              </a:rPr>
              <a:t> Matthew 6:33; Psalms 37:25, </a:t>
            </a:r>
            <a:r>
              <a:rPr lang="en-US" sz="3200" i="1" dirty="0">
                <a:solidFill>
                  <a:schemeClr val="tx1"/>
                </a:solidFill>
              </a:rPr>
              <a:t>“I have been young, and now am old; yet have I not seen the righteous forsaken, nor his seed begging bread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Conditional. 2 Thessalonians 3:10; Ephesians 4:28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</a:rPr>
              <a:t>	Protection from harm.</a:t>
            </a:r>
            <a:r>
              <a:rPr lang="en-US" sz="3200" i="0" dirty="0">
                <a:solidFill>
                  <a:schemeClr val="tx1"/>
                </a:solidFill>
              </a:rPr>
              <a:t> cf. Matthew 24:20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dirty="0">
                <a:solidFill>
                  <a:schemeClr val="tx1"/>
                </a:solidFill>
              </a:rPr>
              <a:t>Forgive As We Forgive </a:t>
            </a:r>
            <a:r>
              <a:rPr lang="en-US" sz="3200" dirty="0">
                <a:solidFill>
                  <a:schemeClr val="tx1"/>
                </a:solidFill>
              </a:rPr>
              <a:t>– MERCY,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Ephesians 4:32; Matthew 6:15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83D66-9FD0-4DE2-8331-C6F2BEB7DE3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0FC84C7-850A-4AE1-A3FC-D6485EF0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49" y="579437"/>
            <a:ext cx="8401049" cy="557973"/>
          </a:xfrm>
        </p:spPr>
        <p:txBody>
          <a:bodyPr wrap="square">
            <a:spAutoFit/>
          </a:bodyPr>
          <a:lstStyle/>
          <a:p>
            <a:r>
              <a:rPr lang="en-US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Prayer. </a:t>
            </a:r>
            <a:r>
              <a:rPr lang="en-US" sz="3400" dirty="0">
                <a:solidFill>
                  <a:schemeClr val="tx1"/>
                </a:solidFill>
              </a:rPr>
              <a:t>(Luke 11:1-13; cf. Matthew 6:9-15)</a:t>
            </a:r>
          </a:p>
        </p:txBody>
      </p:sp>
    </p:spTree>
    <p:extLst>
      <p:ext uri="{BB962C8B-B14F-4D97-AF65-F5344CB8AC3E}">
        <p14:creationId xmlns:p14="http://schemas.microsoft.com/office/powerpoint/2010/main" val="303097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3488</TotalTime>
  <Words>576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Book</vt:lpstr>
      <vt:lpstr>Impact</vt:lpstr>
      <vt:lpstr>Crop</vt:lpstr>
      <vt:lpstr>Lesson 15: The Good Samaritan and the Feast of Dedication</vt:lpstr>
      <vt:lpstr>Prayer Taught And Encouraged. (Luke 11:1-13)</vt:lpstr>
      <vt:lpstr>Acknowledgments Seen In Prayer</vt:lpstr>
      <vt:lpstr>Model Prayer. (Luke 11:1-13; cf. Matthew 6:9-15) The voice of faith speaking to the object of faith.</vt:lpstr>
      <vt:lpstr>Model Prayer. (Luke 11:1-13; cf. Matthew 6:9-15)</vt:lpstr>
      <vt:lpstr>Model Prayer. (Luke 11:1-13; cf. Matthew 6:9-15)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15: The Good Samaritan and the Feast of Dedication</dc:title>
  <dc:creator>mgalloway2715@gmail.com</dc:creator>
  <cp:lastModifiedBy>Richard Lidh</cp:lastModifiedBy>
  <cp:revision>81</cp:revision>
  <cp:lastPrinted>2021-06-19T19:06:13Z</cp:lastPrinted>
  <dcterms:created xsi:type="dcterms:W3CDTF">2021-05-12T17:20:23Z</dcterms:created>
  <dcterms:modified xsi:type="dcterms:W3CDTF">2021-06-19T19:06:17Z</dcterms:modified>
</cp:coreProperties>
</file>